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2" r:id="rId2"/>
    <p:sldId id="257" r:id="rId3"/>
    <p:sldId id="303" r:id="rId4"/>
    <p:sldId id="30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6" r:id="rId48"/>
    <p:sldId id="307" r:id="rId49"/>
    <p:sldId id="305" r:id="rId50"/>
    <p:sldId id="301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5B952-25B4-47F8-98B9-0610F648C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79832-83D7-4EDF-AFDC-16614D5786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381000"/>
            <a:ext cx="6172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smtClean="0">
                <a:latin typeface="Book Antiqua" panose="02040602050305030304" pitchFamily="18" charset="0"/>
              </a:rPr>
              <a:t>RUNGTA COLLEGE OF DENTAL SCIENCES &amp; RESEARCH </a:t>
            </a:r>
            <a:r>
              <a:rPr lang="en-US" sz="3200" dirty="0" smtClean="0">
                <a:latin typeface="Book Antiqua" panose="02040602050305030304" pitchFamily="18" charset="0"/>
              </a:rPr>
              <a:t/>
            </a:r>
            <a:br>
              <a:rPr lang="en-US" sz="3200" dirty="0" smtClean="0">
                <a:latin typeface="Book Antiqua" panose="02040602050305030304" pitchFamily="18" charset="0"/>
              </a:rPr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743200" y="3200400"/>
            <a:ext cx="6172200" cy="1193322"/>
          </a:xfrm>
        </p:spPr>
        <p:txBody>
          <a:bodyPr>
            <a:noAutofit/>
          </a:bodyPr>
          <a:lstStyle/>
          <a:p>
            <a:r>
              <a:rPr lang="en-US" sz="2800" dirty="0" smtClean="0"/>
              <a:t>BENIGN  AND MALIGNANT TUMOUR OF ORAL CAVITY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0"/>
            <a:ext cx="1874520" cy="21145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0"/>
            <a:ext cx="3855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Book Antiqua" panose="02040602050305030304" pitchFamily="18" charset="0"/>
              </a:rPr>
              <a:t>TITLE OF THE TOPIC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257800"/>
            <a:ext cx="891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Book Antiqua" panose="02040602050305030304" pitchFamily="18" charset="0"/>
              </a:rPr>
              <a:t>DEPARTMENT OF ORAL PATHOLOGY &amp; MICROBIOLOGY   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PRECANCEROUS LESIONS:</a:t>
            </a:r>
          </a:p>
          <a:p>
            <a:pPr eaLnBrk="1" hangingPunct="1">
              <a:defRPr/>
            </a:pPr>
            <a:r>
              <a:rPr lang="en-US" dirty="0" smtClean="0"/>
              <a:t>Precancerous lesion- a morphologically altered tissue in which cancer is more likely to occur than its apparently normal counterpart.</a:t>
            </a:r>
          </a:p>
          <a:p>
            <a:pPr eaLnBrk="1" hangingPunct="1">
              <a:defRPr/>
            </a:pPr>
            <a:r>
              <a:rPr lang="en-US" dirty="0" err="1" smtClean="0"/>
              <a:t>Egs</a:t>
            </a:r>
            <a:r>
              <a:rPr lang="en-US" dirty="0" smtClean="0"/>
              <a:t>- </a:t>
            </a:r>
            <a:r>
              <a:rPr lang="en-US" dirty="0" err="1" smtClean="0"/>
              <a:t>leukoplakia</a:t>
            </a:r>
            <a:r>
              <a:rPr lang="en-US" dirty="0" smtClean="0"/>
              <a:t>;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-</a:t>
            </a:r>
            <a:r>
              <a:rPr lang="en-US" dirty="0" err="1" smtClean="0"/>
              <a:t>erythroplakia</a:t>
            </a:r>
            <a:r>
              <a:rPr lang="en-US" dirty="0" smtClean="0"/>
              <a:t>;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-palatal changes associated with reverse smoking.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/>
          </p:nvPr>
        </p:nvSpPr>
        <p:spPr>
          <a:xfrm>
            <a:off x="533400" y="533400"/>
            <a:ext cx="8229600" cy="585311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PRECANCEROUS CONDITIONS:</a:t>
            </a:r>
          </a:p>
          <a:p>
            <a:pPr eaLnBrk="1" hangingPunct="1">
              <a:defRPr/>
            </a:pPr>
            <a:r>
              <a:rPr lang="en-US" dirty="0" smtClean="0"/>
              <a:t>A generalized state associated with a significantly increased risk of cancer.</a:t>
            </a:r>
          </a:p>
          <a:p>
            <a:pPr eaLnBrk="1" hangingPunct="1">
              <a:defRPr/>
            </a:pPr>
            <a:r>
              <a:rPr lang="en-US" dirty="0" err="1" smtClean="0"/>
              <a:t>Egs</a:t>
            </a:r>
            <a:r>
              <a:rPr lang="en-US" dirty="0" smtClean="0"/>
              <a:t>- oral lichen </a:t>
            </a:r>
            <a:r>
              <a:rPr lang="en-US" dirty="0" err="1" smtClean="0"/>
              <a:t>planus</a:t>
            </a:r>
            <a:r>
              <a:rPr lang="en-US" dirty="0" smtClean="0"/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  oral </a:t>
            </a:r>
            <a:r>
              <a:rPr lang="en-US" dirty="0" err="1" smtClean="0"/>
              <a:t>submucous</a:t>
            </a:r>
            <a:r>
              <a:rPr lang="en-US" dirty="0" smtClean="0"/>
              <a:t> fibrosis,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  </a:t>
            </a:r>
            <a:r>
              <a:rPr lang="en-US" dirty="0" err="1" smtClean="0"/>
              <a:t>dyskeratosis</a:t>
            </a:r>
            <a:r>
              <a:rPr lang="en-US" dirty="0" smtClean="0"/>
              <a:t> </a:t>
            </a:r>
            <a:r>
              <a:rPr lang="en-US" dirty="0" err="1" smtClean="0"/>
              <a:t>congenita</a:t>
            </a:r>
            <a:r>
              <a:rPr lang="en-US" dirty="0" smtClean="0"/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  discoid lupus </a:t>
            </a:r>
            <a:r>
              <a:rPr lang="en-US" dirty="0" err="1" smtClean="0"/>
              <a:t>erythematosus</a:t>
            </a:r>
            <a:r>
              <a:rPr lang="en-US" dirty="0" smtClean="0"/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  </a:t>
            </a:r>
            <a:r>
              <a:rPr lang="en-US" dirty="0" err="1" smtClean="0"/>
              <a:t>sideropenic</a:t>
            </a:r>
            <a:r>
              <a:rPr lang="en-US" dirty="0" smtClean="0"/>
              <a:t> </a:t>
            </a:r>
            <a:r>
              <a:rPr lang="en-US" dirty="0" err="1" smtClean="0"/>
              <a:t>dysphagia</a:t>
            </a:r>
            <a:r>
              <a:rPr lang="en-US" dirty="0" smtClean="0"/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  </a:t>
            </a:r>
            <a:r>
              <a:rPr lang="en-US" dirty="0" err="1" smtClean="0"/>
              <a:t>syphylitic</a:t>
            </a:r>
            <a:r>
              <a:rPr lang="en-US" dirty="0" smtClean="0"/>
              <a:t> </a:t>
            </a:r>
            <a:r>
              <a:rPr lang="en-US" dirty="0" err="1" smtClean="0"/>
              <a:t>glossitis</a:t>
            </a:r>
            <a:r>
              <a:rPr lang="en-US" dirty="0" smtClean="0"/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  </a:t>
            </a:r>
            <a:r>
              <a:rPr lang="en-US" dirty="0" err="1" smtClean="0"/>
              <a:t>xeroderma</a:t>
            </a:r>
            <a:r>
              <a:rPr lang="en-US" dirty="0" smtClean="0"/>
              <a:t> </a:t>
            </a:r>
            <a:r>
              <a:rPr lang="en-US" dirty="0" err="1" smtClean="0"/>
              <a:t>pigmentosum</a:t>
            </a:r>
            <a:r>
              <a:rPr lang="en-US" dirty="0" smtClean="0"/>
              <a:t>.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Leukoplakia</a:t>
            </a:r>
            <a:r>
              <a:rPr lang="en-US" dirty="0" smtClean="0"/>
              <a:t>:</a:t>
            </a:r>
          </a:p>
          <a:p>
            <a:pPr eaLnBrk="1" hangingPunct="1">
              <a:defRPr/>
            </a:pPr>
            <a:r>
              <a:rPr lang="en-US" dirty="0" smtClean="0"/>
              <a:t>WHO definition- a white patch/plaque that cannot be characterized clinically and pathologically as any other disease and is not associated with any physical or chemical causative agent except the use of tobacco.</a:t>
            </a:r>
          </a:p>
          <a:p>
            <a:pPr eaLnBrk="1" hangingPunct="1">
              <a:defRPr/>
            </a:pPr>
            <a:r>
              <a:rPr lang="en-US" dirty="0" smtClean="0"/>
              <a:t>White color -thick surface keratin layer (when wet).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           -thick </a:t>
            </a:r>
            <a:r>
              <a:rPr lang="en-US" dirty="0" err="1" smtClean="0"/>
              <a:t>spinous</a:t>
            </a:r>
            <a:r>
              <a:rPr lang="en-US" dirty="0" smtClean="0"/>
              <a:t> layer (</a:t>
            </a:r>
            <a:r>
              <a:rPr lang="en-US" dirty="0" err="1" smtClean="0"/>
              <a:t>acanthosis</a:t>
            </a:r>
            <a:r>
              <a:rPr lang="en-US" dirty="0" smtClean="0"/>
              <a:t>) masks the normal </a:t>
            </a:r>
            <a:r>
              <a:rPr lang="en-US" dirty="0" err="1" smtClean="0"/>
              <a:t>vascularity</a:t>
            </a:r>
            <a:r>
              <a:rPr lang="en-US" dirty="0" smtClean="0"/>
              <a:t>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2753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Verrucous leukoplakia- an exophytic lesion with irregular sharp or blunt projections.</a:t>
            </a:r>
          </a:p>
          <a:p>
            <a:pPr eaLnBrk="1" hangingPunct="1">
              <a:defRPr/>
            </a:pPr>
            <a:r>
              <a:rPr lang="en-US" smtClean="0"/>
              <a:t>Proliferative verrucous leukoplakia- a progressive type of leukoplakia.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-early lesions occur as solitary homogenous plaques.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-female predilection; minimal tobacco use.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-confluent, multifocal, widespread oral keratosis with stubborn recurrances &amp; persistance with a high frequency of malignant change OVER A PERIOD OF YEARS.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3515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Erythroplakia</a:t>
            </a:r>
            <a:r>
              <a:rPr lang="en-US" smtClean="0"/>
              <a:t>:</a:t>
            </a:r>
          </a:p>
          <a:p>
            <a:pPr eaLnBrk="1" hangingPunct="1">
              <a:defRPr/>
            </a:pPr>
            <a:r>
              <a:rPr lang="en-US" smtClean="0"/>
              <a:t>Defined as a red patch that cannot be clinically or pathologically diagnosed as any other condition.</a:t>
            </a:r>
          </a:p>
          <a:p>
            <a:pPr eaLnBrk="1" hangingPunct="1">
              <a:defRPr/>
            </a:pPr>
            <a:r>
              <a:rPr lang="en-US" smtClean="0"/>
              <a:t>Almost all erythroplakias show epithelial dysplasia, carcinoma in-situ or invasive squamous cell carcinoma.</a:t>
            </a:r>
          </a:p>
          <a:p>
            <a:pPr eaLnBrk="1" hangingPunct="1">
              <a:defRPr/>
            </a:pPr>
            <a:r>
              <a:rPr lang="en-US" smtClean="0"/>
              <a:t>D/d- non specific mucositis, candidiasis, psoriasis or any vascular lesions.</a:t>
            </a:r>
          </a:p>
          <a:p>
            <a:pPr eaLnBrk="1" hangingPunct="1">
              <a:defRPr/>
            </a:pPr>
            <a:r>
              <a:rPr lang="en-US" smtClean="0"/>
              <a:t>Less common than leukoplakia but greater malignant potential.</a:t>
            </a:r>
          </a:p>
          <a:p>
            <a:pPr eaLnBrk="1" hangingPunct="1">
              <a:defRPr/>
            </a:pPr>
            <a:r>
              <a:rPr lang="en-US" smtClean="0"/>
              <a:t>Erytroplasia of Queyrat.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4"/>
          <p:cNvSpPr>
            <a:spLocks noGrp="1" noChangeArrowheads="1"/>
          </p:cNvSpPr>
          <p:nvPr>
            <p:ph/>
          </p:nvPr>
        </p:nvSpPr>
        <p:spPr>
          <a:xfrm>
            <a:off x="457200" y="152400"/>
            <a:ext cx="8229600" cy="6705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000" b="1" u="sng" dirty="0" err="1" smtClean="0"/>
              <a:t>Leukoedema</a:t>
            </a:r>
            <a:r>
              <a:rPr lang="en-US" dirty="0" smtClean="0"/>
              <a:t>:</a:t>
            </a:r>
          </a:p>
          <a:p>
            <a:pPr eaLnBrk="1" hangingPunct="1">
              <a:defRPr/>
            </a:pPr>
            <a:r>
              <a:rPr lang="en-US" dirty="0" smtClean="0"/>
              <a:t>Clinically resembles early </a:t>
            </a:r>
            <a:r>
              <a:rPr lang="en-US" dirty="0" err="1" smtClean="0"/>
              <a:t>leukoplakia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Etiology- tobacco use; pH of saliva??</a:t>
            </a:r>
          </a:p>
          <a:p>
            <a:pPr eaLnBrk="1" hangingPunct="1">
              <a:defRPr/>
            </a:pPr>
            <a:r>
              <a:rPr lang="en-US" dirty="0" smtClean="0"/>
              <a:t>May later on develop into </a:t>
            </a:r>
            <a:r>
              <a:rPr lang="en-US" dirty="0" err="1" smtClean="0"/>
              <a:t>leukoplakia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Clinical features-</a:t>
            </a:r>
          </a:p>
          <a:p>
            <a:pPr eaLnBrk="1" hangingPunct="1">
              <a:defRPr/>
            </a:pPr>
            <a:r>
              <a:rPr lang="en-US" dirty="0" err="1" smtClean="0"/>
              <a:t>Greyish</a:t>
            </a:r>
            <a:r>
              <a:rPr lang="en-US" dirty="0" smtClean="0"/>
              <a:t> white filmy </a:t>
            </a:r>
            <a:r>
              <a:rPr lang="en-US" dirty="0" err="1" smtClean="0"/>
              <a:t>opalascence</a:t>
            </a:r>
            <a:r>
              <a:rPr lang="en-US" dirty="0" smtClean="0"/>
              <a:t> of mucosa.</a:t>
            </a:r>
          </a:p>
          <a:p>
            <a:pPr eaLnBrk="1" hangingPunct="1">
              <a:defRPr/>
            </a:pPr>
            <a:r>
              <a:rPr lang="en-US" dirty="0" smtClean="0"/>
              <a:t>Coarsely wrinkled surface.</a:t>
            </a:r>
          </a:p>
          <a:p>
            <a:pPr eaLnBrk="1" hangingPunct="1">
              <a:defRPr/>
            </a:pPr>
            <a:r>
              <a:rPr lang="en-US" dirty="0" smtClean="0"/>
              <a:t>Bilateral lesions.</a:t>
            </a:r>
          </a:p>
          <a:p>
            <a:pPr eaLnBrk="1" hangingPunct="1">
              <a:defRPr/>
            </a:pPr>
            <a:r>
              <a:rPr lang="en-US" dirty="0" smtClean="0"/>
              <a:t>m/c site- </a:t>
            </a:r>
            <a:r>
              <a:rPr lang="en-US" dirty="0" err="1" smtClean="0"/>
              <a:t>occlusal</a:t>
            </a:r>
            <a:r>
              <a:rPr lang="en-US" dirty="0" smtClean="0"/>
              <a:t> line in premolar region.</a:t>
            </a:r>
          </a:p>
          <a:p>
            <a:pPr eaLnBrk="1" hangingPunct="1">
              <a:defRPr/>
            </a:pPr>
            <a:r>
              <a:rPr lang="en-US" dirty="0" smtClean="0"/>
              <a:t>Desquamated areas show surface erosions.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122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ORAL SUBMUCOUS FIBROSIS: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Chronic,progressive,scarring pre-cancerous condition.</a:t>
            </a:r>
          </a:p>
          <a:p>
            <a:pPr eaLnBrk="1" hangingPunct="1">
              <a:defRPr/>
            </a:pPr>
            <a:r>
              <a:rPr lang="en-US" smtClean="0"/>
              <a:t>Insidious chronic disease affecting any part of the oral cavity/ pharynx, occasionally preceded by and/or associated with a juxta epithelial inflammatory reaction followed by fibroelastic change in the lamina propria; with epithelial atrophy leading to stiffness of the oral mucosa and causing trismus and inability to eat.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MALIGNANT EPITHELIAL TUMORS</a:t>
            </a:r>
          </a:p>
          <a:p>
            <a:pPr eaLnBrk="1" hangingPunct="1">
              <a:defRPr/>
            </a:pPr>
            <a:r>
              <a:rPr lang="en-US" dirty="0" smtClean="0"/>
              <a:t>Basal cell carcinoma.</a:t>
            </a:r>
          </a:p>
          <a:p>
            <a:pPr eaLnBrk="1" hangingPunct="1">
              <a:defRPr/>
            </a:pPr>
            <a:r>
              <a:rPr lang="en-US" dirty="0" smtClean="0"/>
              <a:t>Squamous cell carcinoma.</a:t>
            </a:r>
          </a:p>
          <a:p>
            <a:pPr eaLnBrk="1" hangingPunct="1">
              <a:defRPr/>
            </a:pPr>
            <a:r>
              <a:rPr lang="en-US" dirty="0" smtClean="0"/>
              <a:t>Spindle cell carcinoma.</a:t>
            </a:r>
          </a:p>
          <a:p>
            <a:pPr eaLnBrk="1" hangingPunct="1">
              <a:defRPr/>
            </a:pPr>
            <a:r>
              <a:rPr lang="en-US" dirty="0" smtClean="0"/>
              <a:t>Adenoid squamous cell carcinoma.</a:t>
            </a:r>
          </a:p>
          <a:p>
            <a:pPr eaLnBrk="1" hangingPunct="1">
              <a:defRPr/>
            </a:pPr>
            <a:r>
              <a:rPr lang="en-US" dirty="0" smtClean="0"/>
              <a:t>Malignant melanoma.</a:t>
            </a:r>
          </a:p>
          <a:p>
            <a:pPr eaLnBrk="1" hangingPunct="1">
              <a:defRPr/>
            </a:pPr>
            <a:r>
              <a:rPr lang="en-US" dirty="0" err="1" smtClean="0"/>
              <a:t>Verrucous</a:t>
            </a:r>
            <a:r>
              <a:rPr lang="en-US" dirty="0" smtClean="0"/>
              <a:t> carcinoma.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/>
          </p:nvPr>
        </p:nvSpPr>
        <p:spPr>
          <a:xfrm>
            <a:off x="457200" y="304800"/>
            <a:ext cx="8229600" cy="61991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/>
              <a:t>Basal cell carcinoma</a:t>
            </a:r>
            <a:r>
              <a:rPr lang="en-US" dirty="0" smtClean="0"/>
              <a:t> (rodent ulcer):</a:t>
            </a:r>
          </a:p>
          <a:p>
            <a:pPr eaLnBrk="1" hangingPunct="1">
              <a:defRPr/>
            </a:pPr>
            <a:r>
              <a:rPr lang="en-US" dirty="0" smtClean="0"/>
              <a:t>Most common skin cancer.</a:t>
            </a:r>
          </a:p>
          <a:p>
            <a:pPr eaLnBrk="1" hangingPunct="1">
              <a:defRPr/>
            </a:pPr>
            <a:r>
              <a:rPr lang="en-US" dirty="0" smtClean="0"/>
              <a:t>K/a benign carcinoma (no tendency for metastasis; but invades).</a:t>
            </a:r>
          </a:p>
          <a:p>
            <a:pPr eaLnBrk="1" hangingPunct="1">
              <a:defRPr/>
            </a:pPr>
            <a:r>
              <a:rPr lang="en-US" dirty="0" smtClean="0"/>
              <a:t>Etiology- prolonged exposure to sunlight (UV rays); ionizing radiations, burn scars.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Clinical features- </a:t>
            </a:r>
          </a:p>
          <a:p>
            <a:pPr eaLnBrk="1" hangingPunct="1">
              <a:defRPr/>
            </a:pPr>
            <a:r>
              <a:rPr lang="en-US" dirty="0" smtClean="0"/>
              <a:t>Affects blonde people of fair complexion; no protection of melanin.</a:t>
            </a:r>
          </a:p>
          <a:p>
            <a:pPr eaLnBrk="1" hangingPunct="1">
              <a:defRPr/>
            </a:pPr>
            <a:r>
              <a:rPr lang="en-US" dirty="0" smtClean="0"/>
              <a:t>Exposed surfaces of skin, face &amp; scalp.</a:t>
            </a:r>
          </a:p>
          <a:p>
            <a:pPr eaLnBrk="1" hangingPunct="1">
              <a:defRPr/>
            </a:pPr>
            <a:r>
              <a:rPr lang="en-US" dirty="0" smtClean="0"/>
              <a:t>Locally invasive; slowly spreading.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ym typeface="Wingdings" pitchFamily="2" charset="2"/>
              </a:rPr>
              <a:t>Basosquamous BCC- BCC+SCC (collision tumor).</a:t>
            </a:r>
          </a:p>
          <a:p>
            <a:pPr eaLnBrk="1" hangingPunct="1">
              <a:defRPr/>
            </a:pPr>
            <a:r>
              <a:rPr lang="en-US" smtClean="0">
                <a:sym typeface="Wingdings" pitchFamily="2" charset="2"/>
              </a:rPr>
              <a:t>Necrosis of epithelial islands produces cystic appearance.</a:t>
            </a:r>
          </a:p>
          <a:p>
            <a:pPr eaLnBrk="1" hangingPunct="1">
              <a:defRPr/>
            </a:pPr>
            <a:r>
              <a:rPr lang="en-US" smtClean="0">
                <a:sym typeface="Wingdings" pitchFamily="2" charset="2"/>
              </a:rPr>
              <a:t>Dendritic melanocytes within tumor islands &amp; melanophages in stroma.</a:t>
            </a:r>
          </a:p>
          <a:p>
            <a:pPr eaLnBrk="1" hangingPunct="1">
              <a:defRPr/>
            </a:pPr>
            <a:r>
              <a:rPr lang="en-US" smtClean="0">
                <a:sym typeface="Wingdings" pitchFamily="2" charset="2"/>
              </a:rPr>
              <a:t>Field cancerization- development of separate individual foci of cancer at varying times.</a:t>
            </a:r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81000"/>
            <a:ext cx="7772400" cy="1975104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BENIGN &amp; MALIGNANT epithelial TUMORS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267200"/>
            <a:ext cx="7772400" cy="15087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GUIDED BY:-</a:t>
            </a:r>
          </a:p>
          <a:p>
            <a:pPr eaLnBrk="1" hangingPunct="1">
              <a:defRPr/>
            </a:pPr>
            <a:r>
              <a:rPr lang="en-US" sz="2800" dirty="0" smtClean="0"/>
              <a:t>DR SIDDHARTH PUNDIR</a:t>
            </a:r>
          </a:p>
          <a:p>
            <a:pPr eaLnBrk="1" hangingPunct="1">
              <a:defRPr/>
            </a:pPr>
            <a:r>
              <a:rPr lang="en-US" sz="2800" dirty="0" smtClean="0"/>
              <a:t>DR SUDHANSHU DIXIT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275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smtClean="0"/>
              <a:t>Squamous cell carcinoma</a:t>
            </a:r>
            <a:r>
              <a:rPr lang="en-US" sz="2800" smtClean="0"/>
              <a:t>:</a:t>
            </a:r>
          </a:p>
          <a:p>
            <a:pPr eaLnBrk="1" hangingPunct="1">
              <a:defRPr/>
            </a:pPr>
            <a:r>
              <a:rPr lang="en-US" sz="2800" smtClean="0"/>
              <a:t>Most common cancer of the oral cavity.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Multifactorial etiology- </a:t>
            </a:r>
          </a:p>
          <a:p>
            <a:pPr eaLnBrk="1" hangingPunct="1">
              <a:defRPr/>
            </a:pPr>
            <a:r>
              <a:rPr lang="en-US" sz="2800" smtClean="0"/>
              <a:t>intrinsic factors- generalised malnutrition, iron deficiency anaemia.</a:t>
            </a:r>
          </a:p>
          <a:p>
            <a:pPr eaLnBrk="1" hangingPunct="1">
              <a:defRPr/>
            </a:pPr>
            <a:r>
              <a:rPr lang="en-US" sz="2800" smtClean="0"/>
              <a:t>extrinsic factors- tobacco, alcohol, syphilis, sunlight.</a:t>
            </a:r>
          </a:p>
          <a:p>
            <a:pPr eaLnBrk="1" hangingPunct="1">
              <a:defRPr/>
            </a:pPr>
            <a:r>
              <a:rPr lang="en-US" sz="2800" smtClean="0"/>
              <a:t>Preceded by leukoplakia; almost always.</a:t>
            </a:r>
          </a:p>
          <a:p>
            <a:pPr eaLnBrk="1" hangingPunct="1">
              <a:defRPr/>
            </a:pPr>
            <a:r>
              <a:rPr lang="en-US" sz="2800" smtClean="0"/>
              <a:t>Tobacco- pipe &amp; cigar&gt; cigarettes.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   -40 cig daily(5times risk);80 cig daily(17times risk); dose dependent risk in smokers.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   - smoking&gt; chewing.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   - greatest risk in reverse smoking.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TNM staging of oral cancer-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Assessing the disease before undertaking any treatment; to select treatment method and to assess prognosis.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T= primary tumor.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T1s CA in situ.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T1 size &lt;2cm.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T2 size 2-4cm.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T3 size &gt;4cm.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2753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Stage I- T1 N0 M0.</a:t>
            </a:r>
          </a:p>
          <a:p>
            <a:pPr eaLnBrk="1" hangingPunct="1">
              <a:defRPr/>
            </a:pPr>
            <a:r>
              <a:rPr lang="en-US" smtClean="0"/>
              <a:t>Stage II- T2 N0 M0.</a:t>
            </a:r>
          </a:p>
          <a:p>
            <a:pPr eaLnBrk="1" hangingPunct="1">
              <a:defRPr/>
            </a:pPr>
            <a:r>
              <a:rPr lang="en-US" smtClean="0"/>
              <a:t>Stage III- T3 N0 M0.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    T1 N1 M0.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    T2 N1 M0.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    T3 N1 M0.</a:t>
            </a:r>
          </a:p>
          <a:p>
            <a:pPr eaLnBrk="1" hangingPunct="1">
              <a:defRPr/>
            </a:pPr>
            <a:r>
              <a:rPr lang="en-US" smtClean="0"/>
              <a:t>Stage IV- T1 N2 M0, T2 N2 M0, T3 N2 M0, T1 N3 M0,T2 N3 M0,T3 N3 M0, anyT anyN M1.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4" name="Rectangle 4"/>
          <p:cNvSpPr>
            <a:spLocks noGrp="1" noChangeArrowheads="1"/>
          </p:cNvSpPr>
          <p:nvPr>
            <p:ph/>
          </p:nvPr>
        </p:nvSpPr>
        <p:spPr>
          <a:xfrm>
            <a:off x="457200" y="242888"/>
            <a:ext cx="8229600" cy="58531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VERRUCOUS CARCINOMA:</a:t>
            </a:r>
          </a:p>
          <a:p>
            <a:pPr eaLnBrk="1" hangingPunct="1">
              <a:defRPr/>
            </a:pPr>
            <a:r>
              <a:rPr lang="en-US" smtClean="0"/>
              <a:t>Snuff dippers cancer, Ackerman’s tumor, oral florid papillomatosis.</a:t>
            </a:r>
          </a:p>
          <a:p>
            <a:pPr eaLnBrk="1" hangingPunct="1">
              <a:defRPr/>
            </a:pPr>
            <a:r>
              <a:rPr lang="en-US" smtClean="0"/>
              <a:t>Low grade variant of OSCC.</a:t>
            </a:r>
          </a:p>
          <a:p>
            <a:pPr eaLnBrk="1" hangingPunct="1">
              <a:defRPr/>
            </a:pPr>
            <a:r>
              <a:rPr lang="en-US" smtClean="0"/>
              <a:t>Ackerman’s tumor- first reported as spit tobacco associated malignancy.</a:t>
            </a:r>
          </a:p>
          <a:p>
            <a:pPr eaLnBrk="1" hangingPunct="1">
              <a:defRPr/>
            </a:pPr>
            <a:r>
              <a:rPr lang="en-US" smtClean="0"/>
              <a:t>HPV 16,18.</a:t>
            </a:r>
          </a:p>
          <a:p>
            <a:pPr eaLnBrk="1" hangingPunct="1">
              <a:defRPr/>
            </a:pPr>
            <a:r>
              <a:rPr lang="en-US" smtClean="0"/>
              <a:t>Arises in people who chronically use chewing tobacco or snuff.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2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275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latin typeface="Times New Roman" pitchFamily="18" charset="0"/>
              </a:rPr>
              <a:t>Malignant melanoma</a:t>
            </a:r>
            <a:r>
              <a:rPr lang="en-US" dirty="0" smtClean="0">
                <a:latin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Neoplasm of epidermal </a:t>
            </a:r>
            <a:r>
              <a:rPr lang="en-US" dirty="0" err="1" smtClean="0">
                <a:latin typeface="Times New Roman" pitchFamily="18" charset="0"/>
              </a:rPr>
              <a:t>melanocytes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Most unpredictable of all </a:t>
            </a:r>
            <a:r>
              <a:rPr lang="en-US" dirty="0" err="1" smtClean="0">
                <a:latin typeface="Times New Roman" pitchFamily="18" charset="0"/>
              </a:rPr>
              <a:t>neoplasms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Skin melanomas&gt; oral melanomas.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Can develop in pre-existing nevi or de novo.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UV rays is a major causative agent.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Fair complexion, light hair, tendency for sunburn, history of painful/ blistering sunburns in childhood.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3</a:t>
            </a:r>
            <a:r>
              <a:rPr lang="en-US" baseline="30000" dirty="0" smtClean="0">
                <a:latin typeface="Times New Roman" pitchFamily="18" charset="0"/>
              </a:rPr>
              <a:t>rd</a:t>
            </a:r>
            <a:r>
              <a:rPr lang="en-US" dirty="0" smtClean="0">
                <a:latin typeface="Times New Roman" pitchFamily="18" charset="0"/>
              </a:rPr>
              <a:t> common skin cancer.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Oral melanomas are rare but more aggressive.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Nodular melanomas-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-no recognizable radial phase; begins in nodular phase.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-sharply delineated nodule.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-degrees of pigmentation: black/pink.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-amelanotic melanoma: when melanoma cells are poorly differentiated and no longer produces melanin.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-exophytic lesion.</a:t>
            </a:r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8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Lentigo maligna melanoma-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-develops from a precursor lesion called lentigo maligna (hutchison’s freckle).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-represents melanoma in situ with purely radial growth phase.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-large, slowly expanding macule with irregular borders.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-average duration of radial phase is 15 years.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-nodularity indicates invasive vertical growth phase &amp; transition to lentigo maligna.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4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Fibroma:</a:t>
            </a:r>
          </a:p>
          <a:p>
            <a:pPr eaLnBrk="1" hangingPunct="1">
              <a:defRPr/>
            </a:pPr>
            <a:r>
              <a:rPr lang="en-US" smtClean="0"/>
              <a:t>Benign tumor of the connective tissue.</a:t>
            </a:r>
          </a:p>
          <a:p>
            <a:pPr eaLnBrk="1" hangingPunct="1">
              <a:defRPr/>
            </a:pPr>
            <a:r>
              <a:rPr lang="en-US" smtClean="0"/>
              <a:t>m/c benign soft tissue neoplasm in oral cavity.</a:t>
            </a:r>
          </a:p>
          <a:p>
            <a:pPr eaLnBrk="1" hangingPunct="1">
              <a:defRPr/>
            </a:pPr>
            <a:r>
              <a:rPr lang="en-US" smtClean="0"/>
              <a:t>Central fibroma of bone- Maxilla/ Mandible.</a:t>
            </a:r>
          </a:p>
          <a:p>
            <a:pPr eaLnBrk="1" hangingPunct="1">
              <a:defRPr/>
            </a:pPr>
            <a:r>
              <a:rPr lang="en-US" smtClean="0"/>
              <a:t>Should be differentiated from odontogenic fibroma.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Clinical features:</a:t>
            </a:r>
          </a:p>
          <a:p>
            <a:pPr eaLnBrk="1" hangingPunct="1">
              <a:defRPr/>
            </a:pPr>
            <a:r>
              <a:rPr lang="en-US" smtClean="0"/>
              <a:t>Elevated lesion of normal color.</a:t>
            </a:r>
          </a:p>
          <a:p>
            <a:pPr eaLnBrk="1" hangingPunct="1">
              <a:defRPr/>
            </a:pPr>
            <a:r>
              <a:rPr lang="en-US" smtClean="0"/>
              <a:t>Smooth surface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8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3515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000" b="1" smtClean="0"/>
              <a:t>Giant cell fibroma</a:t>
            </a:r>
            <a:r>
              <a:rPr lang="en-US" sz="3000" smtClean="0"/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/>
              <a:t>CF- occurs at any age.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/>
              <a:t>   - no sex predilection.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/>
              <a:t>   - gingiva&gt; tongue&gt; palate&gt; buccal mucosa.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/>
              <a:t>   - small, raised, pedunculated, papillary lesion.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/>
              <a:t>   - asymptomatic.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/>
              <a:t>HF- large, stellate shaped, multinucleated giant fibroblasts in CT.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/>
              <a:t>   - fibroblasts- large vesicular nuclei, dendritic processes, well demarcated cytoplasm.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6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4277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100" b="1" smtClean="0"/>
              <a:t>Peripheral ossifying fibroma:</a:t>
            </a:r>
          </a:p>
          <a:p>
            <a:pPr eaLnBrk="1" hangingPunct="1">
              <a:defRPr/>
            </a:pPr>
            <a:r>
              <a:rPr lang="en-US" sz="3100" smtClean="0"/>
              <a:t>Reactive/ neoplastic.</a:t>
            </a:r>
          </a:p>
          <a:p>
            <a:pPr eaLnBrk="1" hangingPunct="1">
              <a:defRPr/>
            </a:pPr>
            <a:r>
              <a:rPr lang="en-US" sz="3100" smtClean="0"/>
              <a:t>Cells of origin- periosteum, PDL, healing pyogenic granuloma.</a:t>
            </a:r>
          </a:p>
          <a:p>
            <a:pPr eaLnBrk="1" hangingPunct="1">
              <a:defRPr/>
            </a:pPr>
            <a:r>
              <a:rPr lang="en-US" sz="3100" smtClean="0"/>
              <a:t>CF- EXCLUSIVELY occurs on gingiva.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100" smtClean="0"/>
              <a:t>      - nodular mass- sessile/ pedunculated.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100" smtClean="0"/>
              <a:t>      - color- red/ pink.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100" smtClean="0"/>
              <a:t>      - ulcerated surface.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100" smtClean="0"/>
              <a:t>      - young age.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100" smtClean="0"/>
              <a:t>      - females&gt; males.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100" smtClean="0"/>
              <a:t>      - maxilla&gt;mandible (incisor- cannine region).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43000" y="304800"/>
            <a:ext cx="6945086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2318145"/>
              </p:ext>
            </p:extLst>
          </p:nvPr>
        </p:nvGraphicFramePr>
        <p:xfrm>
          <a:off x="533400" y="304800"/>
          <a:ext cx="7674428" cy="6273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xmlns="" val="946123654"/>
                    </a:ext>
                  </a:extLst>
                </a:gridCol>
                <a:gridCol w="2245726">
                  <a:extLst>
                    <a:ext uri="{9D8B030D-6E8A-4147-A177-3AD203B41FA5}">
                      <a16:colId xmlns:a16="http://schemas.microsoft.com/office/drawing/2014/main" xmlns="" val="2411658997"/>
                    </a:ext>
                  </a:extLst>
                </a:gridCol>
                <a:gridCol w="2304502">
                  <a:extLst>
                    <a:ext uri="{9D8B030D-6E8A-4147-A177-3AD203B41FA5}">
                      <a16:colId xmlns:a16="http://schemas.microsoft.com/office/drawing/2014/main" xmlns="" val="3411213719"/>
                    </a:ext>
                  </a:extLst>
                </a:gridCol>
              </a:tblGrid>
              <a:tr h="609599">
                <a:tc>
                  <a:txBody>
                    <a:bodyPr/>
                    <a:lstStyle/>
                    <a:p>
                      <a:r>
                        <a:rPr lang="en-US" dirty="0"/>
                        <a:t>Core areas*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r>
                        <a:rPr lang="en-US" baseline="0" dirty="0"/>
                        <a:t> **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 #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868424398"/>
                  </a:ext>
                </a:extLst>
              </a:tr>
              <a:tr h="4648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PAPILLOMA</a:t>
                      </a:r>
                    </a:p>
                    <a:p>
                      <a:r>
                        <a:rPr lang="en-US" sz="1400" dirty="0" smtClean="0"/>
                        <a:t>KERATOACANTHOMA</a:t>
                      </a:r>
                    </a:p>
                    <a:p>
                      <a:r>
                        <a:rPr lang="en-US" sz="1400" dirty="0" smtClean="0"/>
                        <a:t>PRECANCEROUS LESIONS</a:t>
                      </a:r>
                    </a:p>
                    <a:p>
                      <a:r>
                        <a:rPr lang="en-US" sz="1400" dirty="0" smtClean="0"/>
                        <a:t>PRECANCEROUS CONDITIONS</a:t>
                      </a:r>
                    </a:p>
                    <a:p>
                      <a:r>
                        <a:rPr lang="en-US" sz="1400" dirty="0" smtClean="0"/>
                        <a:t>LEUKOPLAKIA</a:t>
                      </a:r>
                    </a:p>
                    <a:p>
                      <a:r>
                        <a:rPr lang="en-US" sz="1400" dirty="0" smtClean="0"/>
                        <a:t>ERYTHROPLAKIA</a:t>
                      </a:r>
                    </a:p>
                    <a:p>
                      <a:r>
                        <a:rPr lang="en-US" sz="1400" dirty="0" smtClean="0"/>
                        <a:t>LEUKOEDEMA</a:t>
                      </a:r>
                    </a:p>
                    <a:p>
                      <a:r>
                        <a:rPr lang="en-US" sz="1400" dirty="0" smtClean="0"/>
                        <a:t>ORAL SUBMUCOUS FIBROSIS</a:t>
                      </a:r>
                    </a:p>
                    <a:p>
                      <a:r>
                        <a:rPr lang="en-US" sz="1400" dirty="0" smtClean="0"/>
                        <a:t>MALIGNANT EPITHELIAL TUMORS</a:t>
                      </a:r>
                    </a:p>
                    <a:p>
                      <a:r>
                        <a:rPr lang="en-US" sz="1400" dirty="0" smtClean="0">
                          <a:latin typeface="Times New Roman" pitchFamily="18" charset="0"/>
                        </a:rPr>
                        <a:t>MALIGNANT MELANOMA</a:t>
                      </a:r>
                    </a:p>
                    <a:p>
                      <a:r>
                        <a:rPr lang="en-US" sz="1400" dirty="0" smtClean="0">
                          <a:latin typeface="Times New Roman" pitchFamily="18" charset="0"/>
                        </a:rPr>
                        <a:t>FIBROMA </a:t>
                      </a:r>
                    </a:p>
                    <a:p>
                      <a:r>
                        <a:rPr lang="en-US" sz="1400" dirty="0" smtClean="0">
                          <a:latin typeface="Times New Roman" pitchFamily="18" charset="0"/>
                        </a:rPr>
                        <a:t>PERIPHERAL  GIANT CELL GRANULOMA </a:t>
                      </a:r>
                    </a:p>
                    <a:p>
                      <a:r>
                        <a:rPr lang="en-US" sz="1400" dirty="0" smtClean="0">
                          <a:latin typeface="Times New Roman" pitchFamily="18" charset="0"/>
                        </a:rPr>
                        <a:t>ANEURYSMAL  BONE CYST </a:t>
                      </a:r>
                    </a:p>
                    <a:p>
                      <a:r>
                        <a:rPr lang="en-US" sz="1400" dirty="0" smtClean="0">
                          <a:latin typeface="Times New Roman" pitchFamily="18" charset="0"/>
                        </a:rPr>
                        <a:t>LIPOMA </a:t>
                      </a:r>
                    </a:p>
                    <a:p>
                      <a:r>
                        <a:rPr lang="en-US" sz="1400" dirty="0" smtClean="0">
                          <a:latin typeface="Times New Roman" pitchFamily="18" charset="0"/>
                        </a:rPr>
                        <a:t>HEMANGIOMA</a:t>
                      </a:r>
                    </a:p>
                    <a:p>
                      <a:r>
                        <a:rPr lang="en-US" sz="1400" dirty="0" smtClean="0">
                          <a:latin typeface="Times New Roman" pitchFamily="18" charset="0"/>
                        </a:rPr>
                        <a:t>LYMPHANGIOMA</a:t>
                      </a:r>
                    </a:p>
                    <a:p>
                      <a:r>
                        <a:rPr lang="en-US" sz="1400" dirty="0" smtClean="0">
                          <a:latin typeface="Times New Roman" pitchFamily="18" charset="0"/>
                        </a:rPr>
                        <a:t>CHONDROMA </a:t>
                      </a:r>
                    </a:p>
                    <a:p>
                      <a:r>
                        <a:rPr lang="en-US" sz="1400" dirty="0" smtClean="0">
                          <a:latin typeface="Times New Roman" pitchFamily="18" charset="0"/>
                        </a:rPr>
                        <a:t>OSTEOMA</a:t>
                      </a:r>
                    </a:p>
                    <a:p>
                      <a:r>
                        <a:rPr lang="en-US" sz="1400" dirty="0" smtClean="0">
                          <a:latin typeface="Times New Roman" pitchFamily="18" charset="0"/>
                        </a:rPr>
                        <a:t>MALIGNANT TUMOUR OF CT ORIGIN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 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  <a:p>
                      <a:r>
                        <a:rPr lang="en-US" dirty="0" smtClean="0"/>
                        <a:t>COGNITIVE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MUST KNOW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MUST KNOW</a:t>
                      </a:r>
                    </a:p>
                    <a:p>
                      <a:r>
                        <a:rPr lang="en-US" dirty="0" smtClean="0"/>
                        <a:t>MUST KNOW</a:t>
                      </a:r>
                    </a:p>
                    <a:p>
                      <a:r>
                        <a:rPr lang="en-US" dirty="0" smtClean="0"/>
                        <a:t> MUST KNOW </a:t>
                      </a:r>
                    </a:p>
                    <a:p>
                      <a:r>
                        <a:rPr lang="en-US" dirty="0" smtClean="0"/>
                        <a:t>MUST</a:t>
                      </a:r>
                      <a:r>
                        <a:rPr lang="en-US" baseline="0" dirty="0" smtClean="0"/>
                        <a:t> KNOW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MUST KNOW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MUST KNOW</a:t>
                      </a:r>
                    </a:p>
                    <a:p>
                      <a:r>
                        <a:rPr lang="en-US" dirty="0" smtClean="0"/>
                        <a:t>MUST KNOW</a:t>
                      </a:r>
                    </a:p>
                    <a:p>
                      <a:r>
                        <a:rPr lang="en-US" dirty="0" smtClean="0"/>
                        <a:t> MUST KNOW </a:t>
                      </a:r>
                    </a:p>
                    <a:p>
                      <a:r>
                        <a:rPr lang="en-US" dirty="0" smtClean="0"/>
                        <a:t>MUST</a:t>
                      </a:r>
                      <a:r>
                        <a:rPr lang="en-US" baseline="0" dirty="0" smtClean="0"/>
                        <a:t> KNOW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MUST KNOW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MUST KNOW</a:t>
                      </a:r>
                    </a:p>
                    <a:p>
                      <a:r>
                        <a:rPr lang="en-US" dirty="0" smtClean="0"/>
                        <a:t>MUST KNOW</a:t>
                      </a:r>
                    </a:p>
                    <a:p>
                      <a:r>
                        <a:rPr lang="en-US" dirty="0" smtClean="0"/>
                        <a:t> MUST KNOW </a:t>
                      </a:r>
                    </a:p>
                    <a:p>
                      <a:r>
                        <a:rPr lang="en-US" dirty="0" smtClean="0"/>
                        <a:t>MUST</a:t>
                      </a:r>
                      <a:r>
                        <a:rPr lang="en-US" baseline="0" dirty="0" smtClean="0"/>
                        <a:t> KNOW </a:t>
                      </a:r>
                    </a:p>
                    <a:p>
                      <a:r>
                        <a:rPr lang="en-US" baseline="0" dirty="0" smtClean="0"/>
                        <a:t>MUST KNOW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5865725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endParaRPr lang="en-US" sz="900" dirty="0" smtClean="0">
                        <a:latin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3599247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endParaRPr lang="en-US" sz="900" dirty="0" smtClean="0">
                        <a:latin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57729749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47178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153400" cy="65801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Central ossifying fibroma (central fibro-osteoma):</a:t>
            </a:r>
          </a:p>
          <a:p>
            <a:pPr eaLnBrk="1" hangingPunct="1">
              <a:defRPr/>
            </a:pPr>
            <a:r>
              <a:rPr lang="en-US" smtClean="0"/>
              <a:t>Clinically similar to central cementifying fibroma.</a:t>
            </a:r>
          </a:p>
          <a:p>
            <a:pPr eaLnBrk="1" hangingPunct="1">
              <a:defRPr/>
            </a:pPr>
            <a:r>
              <a:rPr lang="en-US" smtClean="0"/>
              <a:t>CF- young adults,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- mandible&gt; maxilla.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- females&gt; males.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- asymptomatic until it produces a noticeable swelling and mild deformity.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- displacement of teeth: early feature.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- slow growing tumor: intact cortical plates &amp; skin.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4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153400" cy="65801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PERIPHERAL GIANT CELL GRANULOMA:</a:t>
            </a:r>
          </a:p>
          <a:p>
            <a:pPr eaLnBrk="1" hangingPunct="1">
              <a:defRPr/>
            </a:pPr>
            <a:r>
              <a:rPr lang="en-US" smtClean="0"/>
              <a:t>Osteoclastoma; giant cell epulis.</a:t>
            </a:r>
          </a:p>
          <a:p>
            <a:pPr eaLnBrk="1" hangingPunct="1">
              <a:defRPr/>
            </a:pPr>
            <a:r>
              <a:rPr lang="en-US" smtClean="0"/>
              <a:t>Proliferative response to injury.</a:t>
            </a:r>
          </a:p>
          <a:p>
            <a:pPr eaLnBrk="1" hangingPunct="1">
              <a:defRPr/>
            </a:pPr>
            <a:r>
              <a:rPr lang="en-US" smtClean="0"/>
              <a:t>Etiology- trauma by tooth extraction, denture irritation, chronic infection.</a:t>
            </a:r>
          </a:p>
          <a:p>
            <a:pPr eaLnBrk="1" hangingPunct="1">
              <a:defRPr/>
            </a:pPr>
            <a:r>
              <a:rPr lang="en-US" smtClean="0"/>
              <a:t>CF- gingiva/alveolar process</a:t>
            </a:r>
            <a:r>
              <a:rPr lang="en-US" smtClean="0">
                <a:sym typeface="Wingdings" pitchFamily="2" charset="2"/>
              </a:rPr>
              <a:t> anterior to molars.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- pedunculated/ sessile.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- may resemble pyogenic granuloma/ fibroma clinically.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- may originate from PDL, mucoperiosteum.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6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153400" cy="64277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Central giant cell granuloma (giant cell tumor):</a:t>
            </a:r>
          </a:p>
          <a:p>
            <a:pPr eaLnBrk="1" hangingPunct="1">
              <a:defRPr/>
            </a:pPr>
            <a:r>
              <a:rPr lang="en-US" smtClean="0"/>
              <a:t>Etiology- neoplastic (aggressive).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- reactive (repairative).</a:t>
            </a:r>
          </a:p>
          <a:p>
            <a:pPr eaLnBrk="1" hangingPunct="1">
              <a:defRPr/>
            </a:pPr>
            <a:r>
              <a:rPr lang="en-US" smtClean="0"/>
              <a:t>CF/RF- 30 years; females&gt; males.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- 70% cases in mandible.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- anterior lesions are more common.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- mandibular lesions cross the midline.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- painless expansion of the involved bone.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6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077200" cy="65801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Aneurysmal bone cyst:</a:t>
            </a:r>
          </a:p>
          <a:p>
            <a:pPr eaLnBrk="1" hangingPunct="1">
              <a:defRPr/>
            </a:pPr>
            <a:r>
              <a:rPr lang="en-US" smtClean="0"/>
              <a:t>Aneurysm- related to bleeding.</a:t>
            </a:r>
          </a:p>
          <a:p>
            <a:pPr eaLnBrk="1" hangingPunct="1">
              <a:defRPr/>
            </a:pPr>
            <a:r>
              <a:rPr lang="en-US" smtClean="0"/>
              <a:t>Bone cyst- intraosseous.</a:t>
            </a:r>
          </a:p>
          <a:p>
            <a:pPr eaLnBrk="1" hangingPunct="1">
              <a:defRPr/>
            </a:pPr>
            <a:r>
              <a:rPr lang="en-US" smtClean="0"/>
              <a:t>Intra osseous accumulation of variable sized blood filled spaces surrounded by cellular connective tissue which is often admixed with trabaculae of reactive woven bone.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CF- age&lt;20years.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- no sex predilection.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- H/o trauma preceding the lesion.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- lesions are frequent in ribs, clavicle.</a:t>
            </a:r>
            <a:endParaRPr lang="en-US" b="1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40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199187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>
                <a:latin typeface="Times New Roman" pitchFamily="18" charset="0"/>
              </a:rPr>
              <a:t>LIPOMA:</a:t>
            </a:r>
          </a:p>
          <a:p>
            <a:pPr eaLnBrk="1" hangingPunct="1">
              <a:defRPr/>
            </a:pPr>
            <a:r>
              <a:rPr lang="en-US" sz="3000" smtClean="0">
                <a:latin typeface="Times New Roman" pitchFamily="18" charset="0"/>
              </a:rPr>
              <a:t>Relatively rare intra orally.</a:t>
            </a:r>
          </a:p>
          <a:p>
            <a:pPr eaLnBrk="1" hangingPunct="1">
              <a:defRPr/>
            </a:pPr>
            <a:r>
              <a:rPr lang="en-US" sz="3000" smtClean="0">
                <a:latin typeface="Times New Roman" pitchFamily="18" charset="0"/>
              </a:rPr>
              <a:t>Frequent in subcutaneous tissues of the neck.</a:t>
            </a:r>
          </a:p>
          <a:p>
            <a:pPr eaLnBrk="1" hangingPunct="1">
              <a:defRPr/>
            </a:pPr>
            <a:r>
              <a:rPr lang="en-US" sz="3000" smtClean="0">
                <a:latin typeface="Times New Roman" pitchFamily="18" charset="0"/>
              </a:rPr>
              <a:t>Benign, slow growing neoplasm composed of mature fat cells.</a:t>
            </a:r>
          </a:p>
          <a:p>
            <a:pPr eaLnBrk="1" hangingPunct="1">
              <a:defRPr/>
            </a:pPr>
            <a:r>
              <a:rPr lang="en-US" sz="3000" smtClean="0">
                <a:latin typeface="Times New Roman" pitchFamily="18" charset="0"/>
              </a:rPr>
              <a:t>Cells of lipoma differ from normal fat cells metabolically; similar histologically.</a:t>
            </a:r>
          </a:p>
          <a:p>
            <a:pPr eaLnBrk="1" hangingPunct="1">
              <a:defRPr/>
            </a:pPr>
            <a:r>
              <a:rPr lang="en-US" sz="3000" smtClean="0">
                <a:latin typeface="Times New Roman" pitchFamily="18" charset="0"/>
              </a:rPr>
              <a:t>person from starvation will lose normal fat and not from lipoma.</a:t>
            </a:r>
          </a:p>
          <a:p>
            <a:pPr eaLnBrk="1" hangingPunct="1">
              <a:defRPr/>
            </a:pPr>
            <a:r>
              <a:rPr lang="en-US" sz="3000" smtClean="0">
                <a:latin typeface="Times New Roman" pitchFamily="18" charset="0"/>
              </a:rPr>
              <a:t>Because fatty acid precursors are incorporated rapidly into lipoma fat (w.r.t normal fat) and lipoprotein lipase activity is reduced in lipoma fat.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2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Hemangioma (vascular nevus):</a:t>
            </a:r>
          </a:p>
          <a:p>
            <a:pPr eaLnBrk="1" hangingPunct="1">
              <a:defRPr/>
            </a:pPr>
            <a:r>
              <a:rPr lang="en-US" smtClean="0"/>
              <a:t>Tumor/ hamartoma.</a:t>
            </a:r>
          </a:p>
          <a:p>
            <a:pPr eaLnBrk="1" hangingPunct="1">
              <a:defRPr/>
            </a:pPr>
            <a:r>
              <a:rPr lang="en-US" smtClean="0"/>
              <a:t>Hamartoma- abnormal proliferation of tissues native to the part.</a:t>
            </a:r>
          </a:p>
          <a:p>
            <a:pPr eaLnBrk="1" hangingPunct="1">
              <a:defRPr/>
            </a:pPr>
            <a:r>
              <a:rPr lang="en-US" smtClean="0"/>
              <a:t>Congenital.</a:t>
            </a:r>
          </a:p>
          <a:p>
            <a:pPr eaLnBrk="1" hangingPunct="1">
              <a:defRPr/>
            </a:pPr>
            <a:r>
              <a:rPr lang="en-US" smtClean="0"/>
              <a:t>Proliferation of BV.</a:t>
            </a:r>
          </a:p>
          <a:p>
            <a:pPr eaLnBrk="1" hangingPunct="1">
              <a:defRPr/>
            </a:pPr>
            <a:r>
              <a:rPr lang="en-US" u="sng" smtClean="0"/>
              <a:t>Watson &amp; Mckarthy classification</a:t>
            </a:r>
            <a:r>
              <a:rPr lang="en-US" smtClean="0"/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-capillary H, cavernous H, angioblastic H, racemose H, diffuse systemic H, diffuse metastasizing H, nevus venosus/ portwine stain, heriditary hemorraghic telangiectasia.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20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Lymphangioma:</a:t>
            </a:r>
          </a:p>
          <a:p>
            <a:pPr eaLnBrk="1" hangingPunct="1">
              <a:defRPr/>
            </a:pPr>
            <a:r>
              <a:rPr lang="en-US" smtClean="0"/>
              <a:t>Hamartoma/benign tumor of lymphatic vessels.</a:t>
            </a:r>
          </a:p>
          <a:p>
            <a:pPr eaLnBrk="1" hangingPunct="1">
              <a:defRPr/>
            </a:pPr>
            <a:r>
              <a:rPr lang="en-US" smtClean="0"/>
              <a:t>Types- simple L, cavernous L, cellular L, diffuse systemic L, cystic L.</a:t>
            </a:r>
          </a:p>
          <a:p>
            <a:pPr eaLnBrk="1" hangingPunct="1">
              <a:defRPr/>
            </a:pPr>
            <a:r>
              <a:rPr lang="en-US" smtClean="0"/>
              <a:t>Arises from sequestration of lymphatic vessels which normally do not communicate with the rest of lymphatic system.</a:t>
            </a:r>
          </a:p>
          <a:p>
            <a:pPr eaLnBrk="1" hangingPunct="1">
              <a:defRPr/>
            </a:pPr>
            <a:r>
              <a:rPr lang="en-US" smtClean="0"/>
              <a:t>Present at birth</a:t>
            </a:r>
          </a:p>
          <a:p>
            <a:pPr eaLnBrk="1" hangingPunct="1">
              <a:defRPr/>
            </a:pPr>
            <a:r>
              <a:rPr lang="en-US" smtClean="0"/>
              <a:t>No sex predilection.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8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CHONDROMA: </a:t>
            </a:r>
          </a:p>
          <a:p>
            <a:pPr eaLnBrk="1" hangingPunct="1">
              <a:defRPr/>
            </a:pPr>
            <a:r>
              <a:rPr lang="en-US" smtClean="0"/>
              <a:t>Benign tumor of cartilage.</a:t>
            </a:r>
          </a:p>
          <a:p>
            <a:pPr eaLnBrk="1" hangingPunct="1">
              <a:defRPr/>
            </a:pPr>
            <a:r>
              <a:rPr lang="en-US" smtClean="0"/>
              <a:t>Rare in Mx/Mn.</a:t>
            </a:r>
          </a:p>
          <a:p>
            <a:pPr eaLnBrk="1" hangingPunct="1">
              <a:defRPr/>
            </a:pPr>
            <a:r>
              <a:rPr lang="en-US" smtClean="0"/>
              <a:t>Can undergo malignant change after remaining quiescent for a long time.</a:t>
            </a:r>
          </a:p>
          <a:p>
            <a:pPr eaLnBrk="1" hangingPunct="1">
              <a:defRPr/>
            </a:pPr>
            <a:r>
              <a:rPr lang="en-US" smtClean="0"/>
              <a:t>Seldom seen in membraneous bones as they have no vestigeal cartilagenous rests.</a:t>
            </a:r>
          </a:p>
          <a:p>
            <a:pPr eaLnBrk="1" hangingPunct="1">
              <a:defRPr/>
            </a:pPr>
            <a:r>
              <a:rPr lang="en-US" smtClean="0"/>
              <a:t>Mx/Mn contain cartilage rests</a:t>
            </a:r>
            <a:r>
              <a:rPr lang="en-US" smtClean="0">
                <a:sym typeface="Wingdings" pitchFamily="2" charset="2"/>
              </a:rPr>
              <a:t> chondroma occurs.</a:t>
            </a: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8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Osteoma:</a:t>
            </a:r>
          </a:p>
          <a:p>
            <a:pPr eaLnBrk="1" hangingPunct="1">
              <a:defRPr/>
            </a:pPr>
            <a:r>
              <a:rPr lang="en-US" smtClean="0"/>
              <a:t>Benign neoplasm of mature bone-compact/cancellous.</a:t>
            </a:r>
          </a:p>
          <a:p>
            <a:pPr eaLnBrk="1" hangingPunct="1">
              <a:defRPr/>
            </a:pPr>
            <a:r>
              <a:rPr lang="en-US" smtClean="0"/>
              <a:t>M/c site- craniofacial skeleton.</a:t>
            </a:r>
          </a:p>
          <a:p>
            <a:pPr eaLnBrk="1" hangingPunct="1">
              <a:defRPr/>
            </a:pPr>
            <a:r>
              <a:rPr lang="en-US" smtClean="0"/>
              <a:t>Endosteal/ periosteal in location.</a:t>
            </a:r>
          </a:p>
          <a:p>
            <a:pPr eaLnBrk="1" hangingPunct="1">
              <a:defRPr/>
            </a:pPr>
            <a:r>
              <a:rPr lang="en-US" smtClean="0"/>
              <a:t>Neoplasm?</a:t>
            </a:r>
          </a:p>
          <a:p>
            <a:pPr eaLnBrk="1" hangingPunct="1">
              <a:defRPr/>
            </a:pPr>
            <a:r>
              <a:rPr lang="en-US" smtClean="0"/>
              <a:t>End stage of an inflammatory process?</a:t>
            </a:r>
          </a:p>
          <a:p>
            <a:pPr eaLnBrk="1" hangingPunct="1">
              <a:defRPr/>
            </a:pPr>
            <a:r>
              <a:rPr lang="en-US" smtClean="0"/>
              <a:t>End stage of a hamartoma? Fibrous dysplasia.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smtClean="0"/>
              <a:t>Malignant tumors of CT origin</a:t>
            </a:r>
          </a:p>
        </p:txBody>
      </p:sp>
      <p:sp>
        <p:nvSpPr>
          <p:cNvPr id="443398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Fibers- fibrosarcoma.</a:t>
            </a:r>
          </a:p>
          <a:p>
            <a:pPr eaLnBrk="1" hangingPunct="1">
              <a:defRPr/>
            </a:pPr>
            <a:r>
              <a:rPr lang="en-US" smtClean="0"/>
              <a:t>Fat- liposarcoma.</a:t>
            </a:r>
          </a:p>
          <a:p>
            <a:pPr eaLnBrk="1" hangingPunct="1">
              <a:defRPr/>
            </a:pPr>
            <a:r>
              <a:rPr lang="en-US" smtClean="0"/>
              <a:t>Related to Blood vessels- hemangioendothelioma, hemangiopericytoma,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kaposi’s sarcoma,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ewing’s sarcoma.</a:t>
            </a:r>
          </a:p>
          <a:p>
            <a:pPr eaLnBrk="1" hangingPunct="1">
              <a:defRPr/>
            </a:pPr>
            <a:r>
              <a:rPr lang="en-US" smtClean="0"/>
              <a:t>Cartilage- chondrosarcoma.</a:t>
            </a:r>
          </a:p>
          <a:p>
            <a:pPr eaLnBrk="1" hangingPunct="1">
              <a:defRPr/>
            </a:pPr>
            <a:r>
              <a:rPr lang="en-US" smtClean="0"/>
              <a:t>Bone- osteosarcoma.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7772400" cy="5410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PAPILLOMA</a:t>
            </a:r>
          </a:p>
          <a:p>
            <a:r>
              <a:rPr lang="en-US" dirty="0" smtClean="0"/>
              <a:t>KERATOACANTHOMA</a:t>
            </a:r>
          </a:p>
          <a:p>
            <a:r>
              <a:rPr lang="en-US" dirty="0" smtClean="0"/>
              <a:t>PRECANCEROUS LESIONS</a:t>
            </a:r>
          </a:p>
          <a:p>
            <a:r>
              <a:rPr lang="en-US" dirty="0" smtClean="0"/>
              <a:t>PRECANCEROUS CONDITIONS</a:t>
            </a:r>
          </a:p>
          <a:p>
            <a:r>
              <a:rPr lang="en-US" dirty="0" smtClean="0"/>
              <a:t>LEUKOPLAKIA</a:t>
            </a:r>
          </a:p>
          <a:p>
            <a:r>
              <a:rPr lang="en-US" dirty="0" smtClean="0"/>
              <a:t>ERYTHROPLAKIA</a:t>
            </a:r>
          </a:p>
          <a:p>
            <a:r>
              <a:rPr lang="en-US" dirty="0" smtClean="0"/>
              <a:t>LEUKOEDEMA</a:t>
            </a:r>
          </a:p>
          <a:p>
            <a:r>
              <a:rPr lang="en-US" dirty="0" smtClean="0"/>
              <a:t>ORAL SUBMUCOUS FIBROSIS</a:t>
            </a:r>
          </a:p>
          <a:p>
            <a:r>
              <a:rPr lang="en-US" dirty="0" smtClean="0"/>
              <a:t>MALIGNANT EPITHELIAL TUMORS</a:t>
            </a:r>
          </a:p>
          <a:p>
            <a:r>
              <a:rPr lang="en-US" dirty="0" smtClean="0">
                <a:latin typeface="Times New Roman" pitchFamily="18" charset="0"/>
              </a:rPr>
              <a:t>MALIGNANT MELANOMA</a:t>
            </a:r>
          </a:p>
          <a:p>
            <a:r>
              <a:rPr lang="en-US" dirty="0" smtClean="0">
                <a:latin typeface="Times New Roman" pitchFamily="18" charset="0"/>
              </a:rPr>
              <a:t>FIBROMA </a:t>
            </a:r>
          </a:p>
          <a:p>
            <a:r>
              <a:rPr lang="en-US" dirty="0" smtClean="0">
                <a:latin typeface="Times New Roman" pitchFamily="18" charset="0"/>
              </a:rPr>
              <a:t>PERIPHERAL  GIANT CELL GRANULOMA </a:t>
            </a:r>
          </a:p>
          <a:p>
            <a:r>
              <a:rPr lang="en-US" dirty="0" smtClean="0">
                <a:latin typeface="Times New Roman" pitchFamily="18" charset="0"/>
              </a:rPr>
              <a:t>ANEURYSMAL  BONE CYST </a:t>
            </a:r>
          </a:p>
          <a:p>
            <a:r>
              <a:rPr lang="en-US" dirty="0" smtClean="0">
                <a:latin typeface="Times New Roman" pitchFamily="18" charset="0"/>
              </a:rPr>
              <a:t>LIPOMA </a:t>
            </a:r>
          </a:p>
          <a:p>
            <a:r>
              <a:rPr lang="en-US" dirty="0" smtClean="0">
                <a:latin typeface="Times New Roman" pitchFamily="18" charset="0"/>
              </a:rPr>
              <a:t>HEMANGIOMA</a:t>
            </a:r>
          </a:p>
          <a:p>
            <a:r>
              <a:rPr lang="en-US" dirty="0" smtClean="0">
                <a:latin typeface="Times New Roman" pitchFamily="18" charset="0"/>
              </a:rPr>
              <a:t>LYMPHANGIOMA</a:t>
            </a:r>
          </a:p>
          <a:p>
            <a:r>
              <a:rPr lang="en-US" dirty="0" smtClean="0">
                <a:latin typeface="Times New Roman" pitchFamily="18" charset="0"/>
              </a:rPr>
              <a:t>CHONDROMA </a:t>
            </a:r>
          </a:p>
          <a:p>
            <a:r>
              <a:rPr lang="en-US" dirty="0" smtClean="0">
                <a:latin typeface="Times New Roman" pitchFamily="18" charset="0"/>
              </a:rPr>
              <a:t>OSTEOMA</a:t>
            </a:r>
          </a:p>
          <a:p>
            <a:r>
              <a:rPr lang="en-US" dirty="0" smtClean="0">
                <a:latin typeface="Times New Roman" pitchFamily="18" charset="0"/>
              </a:rPr>
              <a:t>MALIGNANT TUMOUR OF CT ORIGIN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2795863-2509-495E-A4D3-2D1EB08AA32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7605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8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Lymphatics- non hodgkin’s lymphoma.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    - primary lymphoma of bone.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    - african jaw lymphoma.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    - hodgkin’s lymphoma.</a:t>
            </a:r>
          </a:p>
          <a:p>
            <a:pPr eaLnBrk="1" hangingPunct="1">
              <a:defRPr/>
            </a:pPr>
            <a:r>
              <a:rPr lang="en-US" smtClean="0"/>
              <a:t>Cells of bone marrow- multiple myeloma.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         - plasmacytoma.</a:t>
            </a:r>
          </a:p>
          <a:p>
            <a:pPr eaLnBrk="1" hangingPunct="1">
              <a:defRPr/>
            </a:pPr>
            <a:r>
              <a:rPr lang="en-US" smtClean="0"/>
              <a:t>Muscle- leiomyosarcoma.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- rhabdomyosarcoma.</a:t>
            </a:r>
          </a:p>
          <a:p>
            <a:pPr eaLnBrk="1" hangingPunct="1">
              <a:defRPr/>
            </a:pPr>
            <a:r>
              <a:rPr lang="en-US" smtClean="0"/>
              <a:t>Nerves- malignant schwannoma.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6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153400" cy="64277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>
                <a:latin typeface="Times New Roman" pitchFamily="18" charset="0"/>
              </a:rPr>
              <a:t>FIBROSARCOMA</a:t>
            </a:r>
            <a:r>
              <a:rPr lang="en-US" smtClean="0">
                <a:latin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mtClean="0">
                <a:latin typeface="Times New Roman" pitchFamily="18" charset="0"/>
              </a:rPr>
              <a:t>WHO defn- a malignant tumor characterised by the formation of spindle shaped tumor cells of interlacing collagen bundles &amp; by the absence of other types of histological differentiation such as formation of bone &amp; cartilage.</a:t>
            </a:r>
          </a:p>
          <a:p>
            <a:pPr eaLnBrk="1" hangingPunct="1">
              <a:defRPr/>
            </a:pPr>
            <a:r>
              <a:rPr lang="en-US" smtClean="0">
                <a:latin typeface="Times New Roman" pitchFamily="18" charset="0"/>
              </a:rPr>
              <a:t>Properties of a sarcoma-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Times New Roman" pitchFamily="18" charset="0"/>
              </a:rPr>
              <a:t> 1,seen in younger age gps.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Times New Roman" pitchFamily="18" charset="0"/>
              </a:rPr>
              <a:t> 2,metastasizes via blood.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Times New Roman" pitchFamily="18" charset="0"/>
              </a:rPr>
              <a:t> 3,widespread foci of secondary tumor growth.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Times New Roman" pitchFamily="18" charset="0"/>
              </a:rPr>
              <a:t> 4,fleshy, bulky tumor mass.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60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275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KAPOSI’S SARCOMA:</a:t>
            </a:r>
          </a:p>
          <a:p>
            <a:pPr eaLnBrk="1" hangingPunct="1">
              <a:defRPr/>
            </a:pPr>
            <a:r>
              <a:rPr lang="en-US" smtClean="0"/>
              <a:t>Angio reticulo endothelioma.</a:t>
            </a:r>
          </a:p>
          <a:p>
            <a:pPr eaLnBrk="1" hangingPunct="1">
              <a:defRPr/>
            </a:pPr>
            <a:r>
              <a:rPr lang="en-US" smtClean="0"/>
              <a:t>Disease of blood vessels.</a:t>
            </a:r>
          </a:p>
          <a:p>
            <a:pPr eaLnBrk="1" hangingPunct="1">
              <a:defRPr/>
            </a:pPr>
            <a:r>
              <a:rPr lang="en-US" smtClean="0"/>
              <a:t>Associated with AIDS.</a:t>
            </a:r>
          </a:p>
          <a:p>
            <a:pPr eaLnBrk="1" hangingPunct="1">
              <a:defRPr/>
            </a:pPr>
            <a:r>
              <a:rPr lang="en-US" smtClean="0"/>
              <a:t>4types: Classic,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endemic (african),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iatrogenic immunosuppression assoc, AIDS related.</a:t>
            </a:r>
          </a:p>
          <a:p>
            <a:pPr eaLnBrk="1" hangingPunct="1">
              <a:defRPr/>
            </a:pPr>
            <a:r>
              <a:rPr lang="en-US" smtClean="0"/>
              <a:t>Etiology: HHV related, neoplasm, infectious granuloma, reticuloendothelial hyperplasia.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6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1991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Osteosarcoma:</a:t>
            </a:r>
          </a:p>
          <a:p>
            <a:pPr eaLnBrk="1" hangingPunct="1">
              <a:defRPr/>
            </a:pPr>
            <a:r>
              <a:rPr lang="en-US" smtClean="0"/>
              <a:t>Malignancy of mesenchymal cells which have the ability to produce osteoid or immature bone.</a:t>
            </a:r>
          </a:p>
          <a:p>
            <a:pPr eaLnBrk="1" hangingPunct="1">
              <a:defRPr/>
            </a:pPr>
            <a:r>
              <a:rPr lang="en-US" smtClean="0"/>
              <a:t>Can be- Intra medullary,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 Juxta cortical,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 Extra skeletal.</a:t>
            </a:r>
          </a:p>
          <a:p>
            <a:pPr eaLnBrk="1" hangingPunct="1">
              <a:defRPr/>
            </a:pPr>
            <a:r>
              <a:rPr lang="en-US" smtClean="0"/>
              <a:t>Histological types- osteoblastic,osteolytic,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                chondroblastic,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                fibroblastic,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                          telangiectactic.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4" name="Rectangle 4"/>
          <p:cNvSpPr>
            <a:spLocks noGrp="1" noChangeArrowheads="1"/>
          </p:cNvSpPr>
          <p:nvPr>
            <p:ph/>
          </p:nvPr>
        </p:nvSpPr>
        <p:spPr>
          <a:xfrm>
            <a:off x="457200" y="277813"/>
            <a:ext cx="8229600" cy="61991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Non hodgkin’s lymphoma</a:t>
            </a:r>
            <a:r>
              <a:rPr lang="en-US" smtClean="0"/>
              <a:t>:</a:t>
            </a:r>
          </a:p>
          <a:p>
            <a:pPr eaLnBrk="1" hangingPunct="1">
              <a:defRPr/>
            </a:pPr>
            <a:r>
              <a:rPr lang="en-US" smtClean="0"/>
              <a:t>70% of all lymphomas.</a:t>
            </a:r>
          </a:p>
          <a:p>
            <a:pPr eaLnBrk="1" hangingPunct="1">
              <a:defRPr/>
            </a:pPr>
            <a:r>
              <a:rPr lang="en-US" smtClean="0"/>
              <a:t>Involves lymph nodes, lymphoid organs, extranodal organs &amp; tissues.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CF-</a:t>
            </a:r>
          </a:p>
          <a:p>
            <a:pPr eaLnBrk="1" hangingPunct="1">
              <a:defRPr/>
            </a:pPr>
            <a:r>
              <a:rPr lang="en-US" smtClean="0"/>
              <a:t>Any age.</a:t>
            </a:r>
          </a:p>
          <a:p>
            <a:pPr eaLnBrk="1" hangingPunct="1">
              <a:defRPr/>
            </a:pPr>
            <a:r>
              <a:rPr lang="en-US" smtClean="0"/>
              <a:t>No sex predilection.</a:t>
            </a:r>
          </a:p>
          <a:p>
            <a:pPr eaLnBrk="1" hangingPunct="1">
              <a:defRPr/>
            </a:pPr>
            <a:r>
              <a:rPr lang="en-US" smtClean="0"/>
              <a:t>Acute/insidious onset of symptoms.</a:t>
            </a:r>
          </a:p>
          <a:p>
            <a:pPr eaLnBrk="1" hangingPunct="1">
              <a:defRPr/>
            </a:pPr>
            <a:r>
              <a:rPr lang="en-US" smtClean="0"/>
              <a:t>Lymphadenopathy.</a:t>
            </a:r>
          </a:p>
          <a:p>
            <a:pPr eaLnBrk="1" hangingPunct="1">
              <a:defRPr/>
            </a:pPr>
            <a:r>
              <a:rPr lang="en-US" smtClean="0"/>
              <a:t>Abdominal/ mediastinal involvement.</a:t>
            </a:r>
          </a:p>
          <a:p>
            <a:pPr eaLnBrk="1" hangingPunct="1">
              <a:defRPr/>
            </a:pPr>
            <a:r>
              <a:rPr lang="en-US" smtClean="0"/>
              <a:t>Fever, night sweats, weight loss.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2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Burkitt’s lymphoma</a:t>
            </a:r>
            <a:r>
              <a:rPr lang="en-US" smtClean="0"/>
              <a:t>:</a:t>
            </a:r>
          </a:p>
          <a:p>
            <a:pPr eaLnBrk="1" hangingPunct="1">
              <a:defRPr/>
            </a:pPr>
            <a:r>
              <a:rPr lang="en-US" smtClean="0"/>
              <a:t>African jaw lymphoma.</a:t>
            </a:r>
          </a:p>
          <a:p>
            <a:pPr eaLnBrk="1" hangingPunct="1">
              <a:defRPr/>
            </a:pPr>
            <a:r>
              <a:rPr lang="en-US" smtClean="0"/>
              <a:t>Type of NHL.</a:t>
            </a:r>
          </a:p>
          <a:p>
            <a:pPr eaLnBrk="1" hangingPunct="1">
              <a:defRPr/>
            </a:pPr>
            <a:r>
              <a:rPr lang="en-US" smtClean="0"/>
              <a:t>B cell neoplasm.</a:t>
            </a:r>
          </a:p>
          <a:p>
            <a:pPr eaLnBrk="1" hangingPunct="1">
              <a:defRPr/>
            </a:pPr>
            <a:r>
              <a:rPr lang="en-US" smtClean="0"/>
              <a:t>Endemic in africa</a:t>
            </a:r>
            <a:r>
              <a:rPr lang="en-US" smtClean="0">
                <a:sym typeface="Wingdings" pitchFamily="2" charset="2"/>
              </a:rPr>
              <a:t> mosquito borne virus (EBV).</a:t>
            </a:r>
          </a:p>
          <a:p>
            <a:pPr eaLnBrk="1" hangingPunct="1">
              <a:defRPr/>
            </a:pPr>
            <a:r>
              <a:rPr lang="en-US" smtClean="0">
                <a:sym typeface="Wingdings" pitchFamily="2" charset="2"/>
              </a:rPr>
              <a:t>Endemic cases have high levels of antibody titers to EBV.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ym typeface="Wingdings" pitchFamily="2" charset="2"/>
              </a:rPr>
              <a:t> </a:t>
            </a: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4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Hodgkin’s disease</a:t>
            </a:r>
            <a:r>
              <a:rPr lang="en-US" smtClean="0"/>
              <a:t>:</a:t>
            </a:r>
          </a:p>
          <a:p>
            <a:pPr eaLnBrk="1" hangingPunct="1">
              <a:defRPr/>
            </a:pPr>
            <a:r>
              <a:rPr lang="en-US" smtClean="0"/>
              <a:t>Hodgkin’s lymphoma- new term.</a:t>
            </a:r>
          </a:p>
          <a:p>
            <a:pPr eaLnBrk="1" hangingPunct="1">
              <a:defRPr/>
            </a:pPr>
            <a:r>
              <a:rPr lang="en-US" smtClean="0"/>
              <a:t>Hodgkin’s disease- old term; was called so because the exact nature of the disease was poorly understood.</a:t>
            </a:r>
          </a:p>
          <a:p>
            <a:pPr eaLnBrk="1" hangingPunct="1">
              <a:defRPr/>
            </a:pPr>
            <a:r>
              <a:rPr lang="en-US" smtClean="0"/>
              <a:t>Involves lymph nodes &amp; lymphoid organs.</a:t>
            </a:r>
          </a:p>
          <a:p>
            <a:pPr eaLnBrk="1" hangingPunct="1">
              <a:defRPr/>
            </a:pPr>
            <a:r>
              <a:rPr lang="en-US" smtClean="0"/>
              <a:t>Cervical nodes are the initial sites of involvement.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CF- bimodal age: young adults, fifth decade.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-younger age group: equal sex distribution.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-older age gp: more in males.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PRE MALIGNANT LESIONS &amp; CONDITION.</a:t>
            </a:r>
          </a:p>
          <a:p>
            <a:r>
              <a:rPr lang="en-US" dirty="0" smtClean="0"/>
              <a:t>LEUKOPLAKIA.</a:t>
            </a:r>
          </a:p>
          <a:p>
            <a:r>
              <a:rPr lang="en-US" dirty="0" smtClean="0"/>
              <a:t>STAGES OF ORAL SUBMUCOUS FIBROSIS</a:t>
            </a:r>
          </a:p>
          <a:p>
            <a:r>
              <a:rPr lang="en-US" dirty="0" smtClean="0"/>
              <a:t>FIBROMA</a:t>
            </a:r>
          </a:p>
          <a:p>
            <a:r>
              <a:rPr lang="en-US" dirty="0" smtClean="0"/>
              <a:t>TNM STAGING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74092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Benign tumors are slow growing masses whereas malignant tumors are rapid growing</a:t>
            </a:r>
          </a:p>
          <a:p>
            <a:r>
              <a:rPr lang="en-US" dirty="0" smtClean="0"/>
              <a:t>Benign tumors of oral cavity is originated from various tissues such as epithelial, connective ,muscle ,nerve tissue </a:t>
            </a:r>
          </a:p>
          <a:p>
            <a:r>
              <a:rPr lang="en-US" dirty="0" smtClean="0"/>
              <a:t>Malignant tumor </a:t>
            </a:r>
            <a:r>
              <a:rPr lang="en-US" smtClean="0"/>
              <a:t>show frequent metastasis </a:t>
            </a:r>
            <a:endParaRPr lang="en-US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dirty="0"/>
              <a:t> </a:t>
            </a:r>
            <a:br>
              <a:rPr lang="en-US" dirty="0"/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BOOK WITH EDITION AND PAGE NUMBERS </a:t>
            </a:r>
            <a:b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ARTICLE ARE TO BE MENTIONED IF NEEDED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SHAFER’S 9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LUCAS </a:t>
            </a:r>
          </a:p>
          <a:p>
            <a:r>
              <a:rPr lang="en-US" dirty="0" smtClean="0"/>
              <a:t>NEVILLE </a:t>
            </a:r>
          </a:p>
          <a:p>
            <a:r>
              <a:rPr lang="en-US" smtClean="0"/>
              <a:t>REGEZI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2795863-2509-495E-A4D3-2D1EB08AA326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612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/>
          </p:nvPr>
        </p:nvSpPr>
        <p:spPr>
          <a:xfrm>
            <a:off x="381000" y="152400"/>
            <a:ext cx="8382000" cy="6477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PAPILLOMA:</a:t>
            </a:r>
          </a:p>
          <a:p>
            <a:pPr eaLnBrk="1" hangingPunct="1">
              <a:defRPr/>
            </a:pPr>
            <a:r>
              <a:rPr lang="en-US" dirty="0" smtClean="0"/>
              <a:t>Benign proliferation of stratified </a:t>
            </a:r>
            <a:r>
              <a:rPr lang="en-US" dirty="0" err="1" smtClean="0"/>
              <a:t>squamous</a:t>
            </a:r>
            <a:r>
              <a:rPr lang="en-US" dirty="0" smtClean="0"/>
              <a:t> epithelium </a:t>
            </a:r>
            <a:r>
              <a:rPr lang="en-US" dirty="0" smtClean="0">
                <a:sym typeface="Wingdings" pitchFamily="2" charset="2"/>
              </a:rPr>
              <a:t> results in a papillary/</a:t>
            </a:r>
            <a:r>
              <a:rPr lang="en-US" dirty="0" err="1" smtClean="0">
                <a:sym typeface="Wingdings" pitchFamily="2" charset="2"/>
              </a:rPr>
              <a:t>verruciform</a:t>
            </a:r>
            <a:r>
              <a:rPr lang="en-US" dirty="0" smtClean="0">
                <a:sym typeface="Wingdings" pitchFamily="2" charset="2"/>
              </a:rPr>
              <a:t> mass.</a:t>
            </a:r>
          </a:p>
          <a:p>
            <a:pPr eaLnBrk="1" hangingPunct="1">
              <a:defRPr/>
            </a:pPr>
            <a:r>
              <a:rPr lang="en-US" dirty="0" smtClean="0">
                <a:sym typeface="Wingdings" pitchFamily="2" charset="2"/>
              </a:rPr>
              <a:t>Induced by HPV.</a:t>
            </a:r>
          </a:p>
          <a:p>
            <a:pPr eaLnBrk="1" hangingPunct="1">
              <a:defRPr/>
            </a:pPr>
            <a:r>
              <a:rPr lang="en-US" dirty="0" smtClean="0">
                <a:sym typeface="Wingdings" pitchFamily="2" charset="2"/>
              </a:rPr>
              <a:t>HPV is seen in normal flora/ disease.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Clinical features:</a:t>
            </a:r>
          </a:p>
          <a:p>
            <a:pPr eaLnBrk="1" hangingPunct="1">
              <a:defRPr/>
            </a:pPr>
            <a:r>
              <a:rPr lang="en-US" dirty="0" err="1" smtClean="0"/>
              <a:t>Exophytic</a:t>
            </a:r>
            <a:r>
              <a:rPr lang="en-US" dirty="0" smtClean="0"/>
              <a:t> growth/cauliflower like surface.</a:t>
            </a:r>
          </a:p>
          <a:p>
            <a:pPr eaLnBrk="1" hangingPunct="1">
              <a:defRPr/>
            </a:pPr>
            <a:r>
              <a:rPr lang="en-US" dirty="0" smtClean="0"/>
              <a:t>Finger like projections, Well circumscribed/ </a:t>
            </a:r>
            <a:r>
              <a:rPr lang="en-US" dirty="0" err="1" smtClean="0"/>
              <a:t>pedunculated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Location-soft palate&gt; tongue, lips, </a:t>
            </a:r>
            <a:r>
              <a:rPr lang="en-US" dirty="0" err="1" smtClean="0"/>
              <a:t>buccal</a:t>
            </a:r>
            <a:r>
              <a:rPr lang="en-US" dirty="0" smtClean="0"/>
              <a:t> mucosa, </a:t>
            </a:r>
            <a:r>
              <a:rPr lang="en-US" dirty="0" err="1" smtClean="0"/>
              <a:t>gingiva</a:t>
            </a:r>
            <a:r>
              <a:rPr lang="en-US" dirty="0" smtClean="0"/>
              <a:t>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2743200"/>
            <a:ext cx="7772400" cy="914400"/>
          </a:xfrm>
        </p:spPr>
        <p:txBody>
          <a:bodyPr/>
          <a:lstStyle/>
          <a:p>
            <a:r>
              <a:rPr lang="en-US" sz="9600" b="1" i="1" dirty="0" smtClean="0">
                <a:latin typeface="Algerian" pitchFamily="82" charset="0"/>
              </a:rPr>
              <a:t>THANK YOU</a:t>
            </a:r>
            <a:endParaRPr lang="en-US" sz="9600" b="1" i="1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/>
          </p:nvPr>
        </p:nvSpPr>
        <p:spPr>
          <a:xfrm>
            <a:off x="533400" y="304800"/>
            <a:ext cx="8153400" cy="6324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Males= females.</a:t>
            </a:r>
          </a:p>
          <a:p>
            <a:pPr eaLnBrk="1" hangingPunct="1">
              <a:defRPr/>
            </a:pPr>
            <a:r>
              <a:rPr lang="en-US" dirty="0" smtClean="0"/>
              <a:t>Any age, painless lesion.</a:t>
            </a:r>
          </a:p>
          <a:p>
            <a:pPr eaLnBrk="1" hangingPunct="1">
              <a:defRPr/>
            </a:pPr>
            <a:r>
              <a:rPr lang="en-US" dirty="0" smtClean="0"/>
              <a:t>Color- dependent on </a:t>
            </a:r>
            <a:r>
              <a:rPr lang="en-US" dirty="0" err="1" smtClean="0"/>
              <a:t>keratinization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Similar lesions- </a:t>
            </a:r>
            <a:r>
              <a:rPr lang="en-US" dirty="0" err="1" smtClean="0"/>
              <a:t>verruca</a:t>
            </a:r>
            <a:r>
              <a:rPr lang="en-US" dirty="0" smtClean="0"/>
              <a:t> </a:t>
            </a:r>
            <a:r>
              <a:rPr lang="en-US" dirty="0" err="1" smtClean="0"/>
              <a:t>vulgaris</a:t>
            </a:r>
            <a:r>
              <a:rPr lang="en-US" dirty="0" smtClean="0"/>
              <a:t>, </a:t>
            </a:r>
            <a:r>
              <a:rPr lang="en-US" dirty="0" err="1" smtClean="0"/>
              <a:t>verruciform</a:t>
            </a:r>
            <a:r>
              <a:rPr lang="en-US" dirty="0" smtClean="0"/>
              <a:t> </a:t>
            </a:r>
            <a:r>
              <a:rPr lang="en-US" dirty="0" err="1" smtClean="0"/>
              <a:t>xanthoma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Multiple oral </a:t>
            </a:r>
            <a:r>
              <a:rPr lang="en-US" dirty="0" err="1" smtClean="0"/>
              <a:t>papillomas</a:t>
            </a:r>
            <a:r>
              <a:rPr lang="en-US" dirty="0" smtClean="0"/>
              <a:t>- in focal dermal </a:t>
            </a:r>
            <a:r>
              <a:rPr lang="en-US" dirty="0" err="1" smtClean="0"/>
              <a:t>hypoplasia</a:t>
            </a:r>
            <a:r>
              <a:rPr lang="en-US" dirty="0" smtClean="0"/>
              <a:t> syndrome.</a:t>
            </a:r>
          </a:p>
          <a:p>
            <a:pPr eaLnBrk="1" hangingPunct="1">
              <a:defRPr/>
            </a:pPr>
            <a:r>
              <a:rPr lang="en-US" dirty="0" err="1" smtClean="0"/>
              <a:t>Papilloma</a:t>
            </a:r>
            <a:r>
              <a:rPr lang="en-US" dirty="0" smtClean="0"/>
              <a:t> like lesions in the oral cavity- </a:t>
            </a:r>
            <a:r>
              <a:rPr lang="en-US" dirty="0" err="1" smtClean="0"/>
              <a:t>cowden’s</a:t>
            </a:r>
            <a:r>
              <a:rPr lang="en-US" dirty="0" smtClean="0"/>
              <a:t> syndrome.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RVG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>
          <a:xfrm>
            <a:off x="1485900" y="1065213"/>
            <a:ext cx="6172200" cy="5921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smtClean="0"/>
              <a:t>Keratoacanthoma or self healing carcimoma</a:t>
            </a:r>
            <a:endParaRPr lang="en-US" sz="36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6858000" cy="4057650"/>
          </a:xfrm>
        </p:spPr>
        <p:txBody>
          <a:bodyPr/>
          <a:lstStyle/>
          <a:p>
            <a:pPr lvl="1" eaLnBrk="1" hangingPunct="1">
              <a:defRPr/>
            </a:pPr>
            <a:endParaRPr lang="en-US" altLang="en-US" sz="1500" smtClean="0"/>
          </a:p>
          <a:p>
            <a:pPr lvl="1" eaLnBrk="1" hangingPunct="1">
              <a:defRPr/>
            </a:pPr>
            <a:endParaRPr lang="en-US" altLang="en-US" sz="1500" smtClean="0"/>
          </a:p>
          <a:p>
            <a:pPr lvl="1" eaLnBrk="1" hangingPunct="1">
              <a:defRPr/>
            </a:pPr>
            <a:r>
              <a:rPr lang="en-US" altLang="en-US" sz="1500" smtClean="0"/>
              <a:t>It is a benign epithelial neoplasm which histologically resembles carcinoma</a:t>
            </a:r>
          </a:p>
          <a:p>
            <a:pPr lvl="1" eaLnBrk="1" hangingPunct="1">
              <a:defRPr/>
            </a:pPr>
            <a:endParaRPr lang="en-US" altLang="en-US" sz="1500" smtClean="0"/>
          </a:p>
          <a:p>
            <a:pPr lvl="1" eaLnBrk="1" hangingPunct="1">
              <a:defRPr/>
            </a:pPr>
            <a:r>
              <a:rPr lang="en-US" altLang="en-US" sz="1500" smtClean="0"/>
              <a:t>Etiology unknown, suggested to be viral, genetic, chemical carcinogens etc.</a:t>
            </a:r>
          </a:p>
        </p:txBody>
      </p:sp>
      <p:pic>
        <p:nvPicPr>
          <p:cNvPr id="10244" name="Picture 4" descr="Keratoacanthoma Clinical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587625" y="3373438"/>
            <a:ext cx="4286250" cy="294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IN" smtClean="0"/>
              <a:t>Keratoacanthoma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057400"/>
            <a:ext cx="4254500" cy="46609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en-US" sz="3200" b="1" smtClean="0"/>
              <a:t>CLINICAL FEATURES:</a:t>
            </a:r>
          </a:p>
          <a:p>
            <a:pPr lvl="1" eaLnBrk="1" hangingPunct="1">
              <a:defRPr/>
            </a:pPr>
            <a:endParaRPr lang="en-US" altLang="en-US" sz="1600" b="1" smtClean="0"/>
          </a:p>
          <a:p>
            <a:pPr lvl="1" eaLnBrk="1" hangingPunct="1">
              <a:defRPr/>
            </a:pPr>
            <a:endParaRPr lang="en-US" altLang="en-US" sz="2000" smtClean="0"/>
          </a:p>
          <a:p>
            <a:pPr lvl="1" eaLnBrk="1" hangingPunct="1">
              <a:defRPr/>
            </a:pPr>
            <a:r>
              <a:rPr lang="en-US" altLang="en-US" sz="2000" smtClean="0"/>
              <a:t>Usually occurs on external surface like lip, nose, cheek, Zygoma etc.</a:t>
            </a:r>
          </a:p>
          <a:p>
            <a:pPr lvl="1" eaLnBrk="1" hangingPunct="1">
              <a:defRPr/>
            </a:pPr>
            <a:r>
              <a:rPr lang="en-US" altLang="en-US" sz="2000" smtClean="0"/>
              <a:t>Age 5</a:t>
            </a:r>
            <a:r>
              <a:rPr lang="en-US" altLang="en-US" sz="2000" baseline="30000" smtClean="0"/>
              <a:t>th</a:t>
            </a:r>
            <a:r>
              <a:rPr lang="en-US" altLang="en-US" sz="2000" smtClean="0"/>
              <a:t> to 7</a:t>
            </a:r>
            <a:r>
              <a:rPr lang="en-US" altLang="en-US" sz="2000" baseline="30000" smtClean="0"/>
              <a:t>th</a:t>
            </a:r>
            <a:r>
              <a:rPr lang="en-US" altLang="en-US" sz="2000" smtClean="0"/>
              <a:t> decade of life</a:t>
            </a:r>
          </a:p>
          <a:p>
            <a:pPr lvl="1" eaLnBrk="1" hangingPunct="1">
              <a:defRPr/>
            </a:pPr>
            <a:r>
              <a:rPr lang="en-US" altLang="en-US" sz="2000" smtClean="0"/>
              <a:t>More common in males</a:t>
            </a:r>
          </a:p>
          <a:p>
            <a:pPr lvl="1" eaLnBrk="1" hangingPunct="1">
              <a:defRPr/>
            </a:pPr>
            <a:r>
              <a:rPr lang="en-US" altLang="en-US" sz="2000" smtClean="0"/>
              <a:t>1.5 to 2 cm in diameter</a:t>
            </a:r>
          </a:p>
          <a:p>
            <a:pPr eaLnBrk="1" hangingPunct="1">
              <a:defRPr/>
            </a:pPr>
            <a:endParaRPr lang="en-IN" smtClean="0"/>
          </a:p>
        </p:txBody>
      </p:sp>
      <p:sp>
        <p:nvSpPr>
          <p:cNvPr id="7172" name="Content Placeholder 3"/>
          <p:cNvSpPr>
            <a:spLocks noGrp="1"/>
          </p:cNvSpPr>
          <p:nvPr>
            <p:ph sz="half" idx="2"/>
          </p:nvPr>
        </p:nvSpPr>
        <p:spPr>
          <a:xfrm>
            <a:off x="7818438" y="2057400"/>
            <a:ext cx="868362" cy="565150"/>
          </a:xfrm>
        </p:spPr>
        <p:txBody>
          <a:bodyPr/>
          <a:lstStyle/>
          <a:p>
            <a:pPr eaLnBrk="1" hangingPunct="1">
              <a:defRPr/>
            </a:pPr>
            <a:endParaRPr lang="en-IN" smtClean="0"/>
          </a:p>
        </p:txBody>
      </p:sp>
      <p:pic>
        <p:nvPicPr>
          <p:cNvPr id="11269" name="Picture 4" descr="Keratoacanthoma Clinic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6188" y="2482850"/>
            <a:ext cx="3462337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36650" y="392113"/>
            <a:ext cx="6172200" cy="5905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b="1" smtClean="0"/>
              <a:t>Benign Epithelial Tumors Contd..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38213" y="1535113"/>
            <a:ext cx="7904162" cy="4314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Pigmented Cellular Nevus</a:t>
            </a:r>
          </a:p>
          <a:p>
            <a:pPr eaLnBrk="1" hangingPunct="1">
              <a:defRPr/>
            </a:pPr>
            <a:endParaRPr lang="en-US" altLang="en-US" smtClean="0"/>
          </a:p>
          <a:p>
            <a:pPr eaLnBrk="1" hangingPunct="1">
              <a:defRPr/>
            </a:pPr>
            <a:endParaRPr lang="en-US" altLang="en-US" smtClean="0"/>
          </a:p>
          <a:p>
            <a:pPr lvl="1" eaLnBrk="1" hangingPunct="1">
              <a:defRPr/>
            </a:pPr>
            <a:r>
              <a:rPr lang="en-US" altLang="en-US" sz="1800" smtClean="0"/>
              <a:t>Nevus is a developmental tumor like malformation, composed of nevus cells. </a:t>
            </a:r>
          </a:p>
          <a:p>
            <a:pPr lvl="1" eaLnBrk="1" hangingPunct="1">
              <a:defRPr/>
            </a:pPr>
            <a:endParaRPr lang="en-US" altLang="en-US" sz="1800" smtClean="0"/>
          </a:p>
          <a:p>
            <a:pPr lvl="1" eaLnBrk="1" hangingPunct="1">
              <a:defRPr/>
            </a:pPr>
            <a:r>
              <a:rPr lang="en-US" altLang="en-US" sz="1800" smtClean="0"/>
              <a:t>Melanin pigment is present in tumor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81</TotalTime>
  <Words>2487</Words>
  <Application>Microsoft Office PowerPoint</Application>
  <PresentationFormat>On-screen Show (4:3)</PresentationFormat>
  <Paragraphs>450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Metro</vt:lpstr>
      <vt:lpstr>RUNGTA COLLEGE OF DENTAL SCIENCES &amp; RESEARCH  </vt:lpstr>
      <vt:lpstr>BENIGN &amp; MALIGNANT epithelial TUMORS</vt:lpstr>
      <vt:lpstr>Specific learning Objectives </vt:lpstr>
      <vt:lpstr>Table of Content </vt:lpstr>
      <vt:lpstr>Slide 5</vt:lpstr>
      <vt:lpstr>Slide 6</vt:lpstr>
      <vt:lpstr>Keratoacanthoma or self healing carcimoma</vt:lpstr>
      <vt:lpstr>Keratoacanthoma</vt:lpstr>
      <vt:lpstr>Benign Epithelial Tumors Contd..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Malignant tumors of CT origin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Question &amp; Answer Session</vt:lpstr>
      <vt:lpstr>Take home message </vt:lpstr>
      <vt:lpstr>REFERENCES  NAME OF THE BOOK WITH EDITION AND PAGE NUMBERS   ARTICLE ARE TO BE MENTIONED IF NEEDED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BENIGN &amp; MALIGNANT epithelial TUMORS</dc:title>
  <dc:creator>OP</dc:creator>
  <cp:lastModifiedBy>OP</cp:lastModifiedBy>
  <cp:revision>10</cp:revision>
  <dcterms:created xsi:type="dcterms:W3CDTF">2006-08-16T00:00:00Z</dcterms:created>
  <dcterms:modified xsi:type="dcterms:W3CDTF">2023-03-04T04:28:43Z</dcterms:modified>
</cp:coreProperties>
</file>